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46e65dc1a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46e65dc1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46e65dc1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46e65dc1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46e65dc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46e65dc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46e65dc1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46e65dc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6e65dc1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6e65dc1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46e65dc1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46e65dc1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46e65dc1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46e65dc1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46e65dc1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46e65dc1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d7892771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d7892771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46e65dc1a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46e65dc1a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8400" y="1300500"/>
            <a:ext cx="8583900" cy="27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4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Дефектоскопия на основе</a:t>
            </a:r>
            <a:endParaRPr b="1" i="1" sz="34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4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 компьютерного зрения</a:t>
            </a:r>
            <a:endParaRPr b="1" i="1" sz="34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1505125"/>
            <a:ext cx="3444644" cy="16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1452" y="1163299"/>
            <a:ext cx="1214390" cy="215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7825" y="633059"/>
            <a:ext cx="1795499" cy="250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165575" y="3141625"/>
            <a:ext cx="2849400" cy="1812000"/>
          </a:xfrm>
          <a:prstGeom prst="roundRect">
            <a:avLst>
              <a:gd fmla="val 16667" name="adj"/>
            </a:avLst>
          </a:prstGeom>
          <a:solidFill>
            <a:srgbClr val="C998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САША</a:t>
            </a:r>
            <a:endParaRPr sz="1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Имплементация аугментатора предпроцессинга базы данных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 для нейросетей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3147300" y="3141625"/>
            <a:ext cx="2849400" cy="1812000"/>
          </a:xfrm>
          <a:prstGeom prst="roundRect">
            <a:avLst>
              <a:gd fmla="val 16667" name="adj"/>
            </a:avLst>
          </a:prstGeom>
          <a:solidFill>
            <a:srgbClr val="2764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ЛЕША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серверной части сайта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6129025" y="3141625"/>
            <a:ext cx="2849400" cy="18120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ИЛЬЯ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возможных алгоритмов детектизации объектов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Имплементация классификатора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type="ctrTitle"/>
          </p:nvPr>
        </p:nvSpPr>
        <p:spPr>
          <a:xfrm>
            <a:off x="-1254225" y="920738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ctrTitle"/>
          </p:nvPr>
        </p:nvSpPr>
        <p:spPr>
          <a:xfrm>
            <a:off x="280050" y="830950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700" y="1291000"/>
            <a:ext cx="1511973" cy="20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668700" y="3306975"/>
            <a:ext cx="3169800" cy="1636500"/>
          </a:xfrm>
          <a:prstGeom prst="roundRect">
            <a:avLst>
              <a:gd fmla="val 16667" name="adj"/>
            </a:avLst>
          </a:prstGeom>
          <a:solidFill>
            <a:srgbClr val="27646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АНЯ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дизайна сайта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отчета по проделанной работе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презентации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5528275" y="3306975"/>
            <a:ext cx="2849400" cy="1636500"/>
          </a:xfrm>
          <a:prstGeom prst="roundRect">
            <a:avLst>
              <a:gd fmla="val 16667" name="adj"/>
            </a:avLst>
          </a:prstGeom>
          <a:solidFill>
            <a:srgbClr val="C998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ПАША</a:t>
            </a:r>
            <a:endParaRPr sz="16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Front-end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Back-end (связка)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207825" y="929575"/>
            <a:ext cx="3169848" cy="237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706225" y="1186513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Проблема</a:t>
            </a:r>
            <a:endParaRPr b="1" i="1" sz="3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388" y="284525"/>
            <a:ext cx="2632375" cy="2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60725" y="3296825"/>
            <a:ext cx="2500200" cy="964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ru" sz="1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Визуальный контроль требует большой внимательности</a:t>
            </a:r>
            <a:endParaRPr sz="900"/>
          </a:p>
        </p:txBody>
      </p:sp>
      <p:sp>
        <p:nvSpPr>
          <p:cNvPr id="66" name="Google Shape;66;p14"/>
          <p:cNvSpPr/>
          <p:nvPr/>
        </p:nvSpPr>
        <p:spPr>
          <a:xfrm>
            <a:off x="2337950" y="3296825"/>
            <a:ext cx="2154300" cy="964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Вероятность</a:t>
            </a:r>
            <a:r>
              <a:rPr b="1" i="1"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 пропуска дефекта</a:t>
            </a:r>
            <a:endParaRPr sz="900"/>
          </a:p>
        </p:txBody>
      </p:sp>
      <p:sp>
        <p:nvSpPr>
          <p:cNvPr id="67" name="Google Shape;67;p14"/>
          <p:cNvSpPr/>
          <p:nvPr/>
        </p:nvSpPr>
        <p:spPr>
          <a:xfrm>
            <a:off x="4177475" y="3296825"/>
            <a:ext cx="2500200" cy="964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Д</a:t>
            </a:r>
            <a:r>
              <a:rPr b="1" i="1"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ополнительные издержки в процессе производства</a:t>
            </a:r>
            <a:endParaRPr sz="900"/>
          </a:p>
        </p:txBody>
      </p:sp>
      <p:sp>
        <p:nvSpPr>
          <p:cNvPr id="68" name="Google Shape;68;p14"/>
          <p:cNvSpPr/>
          <p:nvPr/>
        </p:nvSpPr>
        <p:spPr>
          <a:xfrm>
            <a:off x="6394725" y="3296825"/>
            <a:ext cx="2500200" cy="9645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Требуется использование дополнительных механизмов</a:t>
            </a:r>
            <a:endParaRPr sz="900"/>
          </a:p>
        </p:txBody>
      </p:sp>
      <p:sp>
        <p:nvSpPr>
          <p:cNvPr id="69" name="Google Shape;69;p14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11700" y="1056425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i="1" sz="3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554525" y="422292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943675" y="1938750"/>
            <a:ext cx="1256650" cy="1037475"/>
          </a:xfrm>
          <a:prstGeom prst="flowChartOffpageConnector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Дополнение данных</a:t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7713625" y="1938750"/>
            <a:ext cx="1256650" cy="1037475"/>
          </a:xfrm>
          <a:prstGeom prst="flowChartOffpageConnector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к внедрению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73725" y="1938750"/>
            <a:ext cx="1256650" cy="1037475"/>
          </a:xfrm>
          <a:prstGeom prst="flowChartOffpageConnector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Сбор информации</a:t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430375" y="1938750"/>
            <a:ext cx="1256650" cy="1037475"/>
          </a:xfrm>
          <a:prstGeom prst="flowChartOffpageConnector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Сбор данных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687025" y="1938750"/>
            <a:ext cx="1256650" cy="1037475"/>
          </a:xfrm>
          <a:prstGeom prst="flowChartOffpageConnec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Разметка данных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456975" y="1938750"/>
            <a:ext cx="1256650" cy="1037475"/>
          </a:xfrm>
          <a:prstGeom prst="flowChartOffpageConnector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Оценка качества работы модели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200325" y="1938750"/>
            <a:ext cx="1256650" cy="1037475"/>
          </a:xfrm>
          <a:prstGeom prst="flowChartOffpageConnector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7050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92715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318380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444045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69710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695375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8210400" y="3116500"/>
            <a:ext cx="263100" cy="365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73700" y="3730225"/>
            <a:ext cx="1256700" cy="11499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адаптация фреймворка, работающего с детектизацией объекта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430350" y="3730225"/>
            <a:ext cx="1256700" cy="1149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 сотрудником предприятия на сайт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687000" y="3730225"/>
            <a:ext cx="1256700" cy="11499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Осуществляется сотрудником предприятия на сайте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943650" y="3730225"/>
            <a:ext cx="1256700" cy="11499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Осуществляется алгоритмически на сервере</a:t>
            </a:r>
            <a:endParaRPr sz="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00300" y="3730225"/>
            <a:ext cx="1256700" cy="1149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Происходит автоматически на сервере по запросу с сайта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456950" y="3730225"/>
            <a:ext cx="1256700" cy="114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Как разработчики, мы видим в данном решении потенциал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7713600" y="3730225"/>
            <a:ext cx="1256700" cy="11499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Установка приложения на сервер</a:t>
            </a:r>
            <a:endParaRPr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311700" y="1056425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Бизнес </a:t>
            </a: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ценность</a:t>
            </a:r>
            <a:endParaRPr b="1" i="1" sz="3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558150" y="1716950"/>
            <a:ext cx="1416600" cy="1294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250" y="1857850"/>
            <a:ext cx="1012401" cy="10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311700" y="3294050"/>
            <a:ext cx="1909500" cy="1674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времени, требуемое на обнаружение дефектов у компьютора в десятки раз меньше человека. </a:t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2742888" y="1716950"/>
            <a:ext cx="1416600" cy="1294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071900" y="1716950"/>
            <a:ext cx="1416600" cy="1294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7174750" y="1716950"/>
            <a:ext cx="1416600" cy="1294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738" y="1841200"/>
            <a:ext cx="1247176" cy="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5728" y="1906725"/>
            <a:ext cx="914650" cy="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6928300" y="3294050"/>
            <a:ext cx="1909500" cy="1674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У</a:t>
            </a:r>
            <a:r>
              <a:rPr lang="ru" sz="13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меньшение количества сотрудников ведет к сокращению расходов компании.</a:t>
            </a:r>
            <a:endParaRPr sz="13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712375" y="3294050"/>
            <a:ext cx="1909500" cy="1674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Увеличение объема контролируемых объектов (экспертно можно оценивать не менее, чем в 3 раза) с параллельным высвобождением FTE.</a:t>
            </a:r>
            <a:endParaRPr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2496450" y="3294050"/>
            <a:ext cx="1909500" cy="1674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Меньшим числом работников выполняется больший объем работы.</a:t>
            </a:r>
            <a:endParaRPr sz="1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5900" y="1963853"/>
            <a:ext cx="1110600" cy="8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311700" y="1056425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b="1" i="1" sz="3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427" y="1833001"/>
            <a:ext cx="2325152" cy="1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409349" y="2983813"/>
            <a:ext cx="232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обучения нейронной сети на графическом процессоре. 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298250" y="1830525"/>
            <a:ext cx="25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Используется для front-end разработки.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161" y="3442000"/>
            <a:ext cx="1627574" cy="1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58450" y="1725150"/>
            <a:ext cx="260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 достичь большой модульности и лёгкой интеграции в другие модули. С помощью django orm производятся запросы к базе данных.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249" y="2566000"/>
            <a:ext cx="2509800" cy="188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ctrTitle"/>
          </p:nvPr>
        </p:nvSpPr>
        <p:spPr>
          <a:xfrm>
            <a:off x="311700" y="1056425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Потенциал решения</a:t>
            </a:r>
            <a:endParaRPr b="1" i="1" sz="32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850" y="2511125"/>
            <a:ext cx="3505160" cy="2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23750" y="2001875"/>
            <a:ext cx="734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ШАГ 1.  Доработка интерфейса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ШАГ 2. </a:t>
            </a: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Адаптивная верстка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ШАГ 3. Сравнение нескольких моделей классификаторов 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311700" y="1056425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приложения</a:t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11700" y="1740450"/>
            <a:ext cx="830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7646F"/>
                </a:solidFill>
                <a:latin typeface="Montserrat"/>
                <a:ea typeface="Montserrat"/>
                <a:cs typeface="Montserrat"/>
                <a:sym typeface="Montserrat"/>
              </a:rPr>
              <a:t>Проект состоит из 3 частей: пользовательского интерфейса, сервера обработки запросов и алгоритма больших сверточных нейросетей для распознавания дефектов на деталях.</a:t>
            </a:r>
            <a:endParaRPr>
              <a:solidFill>
                <a:srgbClr val="2764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187" y="2878625"/>
            <a:ext cx="2122296" cy="15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4536" y="2878625"/>
            <a:ext cx="2120827" cy="15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-29225" y="2878600"/>
            <a:ext cx="9173100" cy="1509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63" y="2884250"/>
            <a:ext cx="2122296" cy="15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611" y="2884250"/>
            <a:ext cx="2120827" cy="15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3125" y="2881648"/>
            <a:ext cx="2122276" cy="151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7075" y="2878625"/>
            <a:ext cx="1795502" cy="15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ctrTitle"/>
          </p:nvPr>
        </p:nvSpPr>
        <p:spPr>
          <a:xfrm>
            <a:off x="311700" y="1056425"/>
            <a:ext cx="85839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решения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25" y="2206325"/>
            <a:ext cx="3627244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167000" y="1832700"/>
            <a:ext cx="36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Обнаружение трещины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350" y="22063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5030025" y="183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Обнаружение недолива</a:t>
            </a:r>
            <a:endParaRPr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ctrTitle"/>
          </p:nvPr>
        </p:nvSpPr>
        <p:spPr>
          <a:xfrm>
            <a:off x="-1254225" y="1096088"/>
            <a:ext cx="85839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32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728225" y="375850"/>
            <a:ext cx="1795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rgbClr val="0A4954"/>
                </a:solidFill>
                <a:latin typeface="Montserrat"/>
                <a:ea typeface="Montserrat"/>
                <a:cs typeface="Montserrat"/>
                <a:sym typeface="Montserrat"/>
              </a:rPr>
              <a:t>Floppa *</a:t>
            </a:r>
            <a:endParaRPr i="1" sz="3000">
              <a:solidFill>
                <a:srgbClr val="0A4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4525"/>
            <a:ext cx="1416525" cy="7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025150" y="1951813"/>
            <a:ext cx="3906048" cy="18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4187" y="2951700"/>
            <a:ext cx="1643835" cy="21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448" y="1056413"/>
            <a:ext cx="2191801" cy="38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5548" y="2511125"/>
            <a:ext cx="1884099" cy="26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6370375" y="680750"/>
            <a:ext cx="3169848" cy="23774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7961975" y="84100"/>
            <a:ext cx="1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1" sz="3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